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15"/>
  </p:notesMasterIdLst>
  <p:sldIdLst>
    <p:sldId id="714" r:id="rId2"/>
    <p:sldId id="715" r:id="rId3"/>
    <p:sldId id="732" r:id="rId4"/>
    <p:sldId id="716" r:id="rId5"/>
    <p:sldId id="733" r:id="rId6"/>
    <p:sldId id="717" r:id="rId7"/>
    <p:sldId id="729" r:id="rId8"/>
    <p:sldId id="718" r:id="rId9"/>
    <p:sldId id="730" r:id="rId10"/>
    <p:sldId id="720" r:id="rId11"/>
    <p:sldId id="719" r:id="rId12"/>
    <p:sldId id="731" r:id="rId13"/>
    <p:sldId id="722"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u xuanhang" initials="w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5B24"/>
    <a:srgbClr val="FFFFFF"/>
    <a:srgbClr val="00388D"/>
    <a:srgbClr val="A50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3939" autoAdjust="0"/>
  </p:normalViewPr>
  <p:slideViewPr>
    <p:cSldViewPr snapToGrid="0">
      <p:cViewPr varScale="1">
        <p:scale>
          <a:sx n="64" d="100"/>
          <a:sy n="64" d="100"/>
        </p:scale>
        <p:origin x="724"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2" d="100"/>
          <a:sy n="52" d="100"/>
        </p:scale>
        <p:origin x="2680"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1385D0-5ECB-4D98-981F-325FC71A8CAF}" type="datetimeFigureOut">
              <a:rPr lang="zh-CN" altLang="en-US" smtClean="0"/>
              <a:t>2021/7/30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AFB753-16B5-4138-A915-5A5DB0E6940B}"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5D0DACE-38E0-42D2-9336-2B707D34BC6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7AFB753-16B5-4138-A915-5A5DB0E6940B}" type="slidenum">
              <a:rPr lang="zh-CN" altLang="en-US" smtClean="0"/>
              <a:t>2</a:t>
            </a:fld>
            <a:endParaRPr lang="zh-CN" altLang="en-US"/>
          </a:p>
        </p:txBody>
      </p:sp>
    </p:spTree>
    <p:extLst>
      <p:ext uri="{BB962C8B-B14F-4D97-AF65-F5344CB8AC3E}">
        <p14:creationId xmlns:p14="http://schemas.microsoft.com/office/powerpoint/2010/main" val="91501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F6C304-70A3-4737-808E-DD8D732AD5D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69ED70A-5BC8-40AD-9972-CB30DB13177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F6327CC-D9B6-48DD-B3AF-F69C85117288}"/>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AA353D1B-B9B6-45B2-8B89-AD3C0DC67A3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61CC27A-D991-4182-9C4D-80B0EB4E02EE}"/>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120555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9A81FE-E370-422A-9EFD-DADC8707B23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79D96C0-7775-4D25-A1D0-00D07805AE4E}"/>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5E01A3C-2E98-4222-8DBD-1AA6B4BE36E7}"/>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5F86A980-010F-4BF7-82BA-0A75E890CFD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00ADE03-5F84-46C4-800B-F78C88DBC23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964037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530BAAD-8C42-49E4-9C3D-956B6EBABD3A}"/>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2943E01-088F-4E0B-BD90-629AA94844CB}"/>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BD9A34B-5A4F-4C2C-BC1B-82B4AF55037F}"/>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F0B7C240-397E-45F3-8898-4DAA0B7464C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B46D53A1-503E-4006-AE0B-538B855B0078}"/>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363706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32E95C-8179-4A5D-8C7F-6E97BC825EC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C15DA09-375A-4792-A083-E1C32D5EAAAE}"/>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964AD8F-6937-4B59-802A-D97A87E7B75D}"/>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28C84625-F666-4379-A0C3-411E72891FD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46FCD934-49A1-4252-A5A6-5BACC3CFEC19}"/>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463093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EDCE52-D748-43FD-8B35-440077BC58E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393FB2E-6E59-458E-BA68-B34F9BA74F7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C103B19-6B84-4535-BA69-7B20D46D4341}"/>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5" name="页脚占位符 4">
            <a:extLst>
              <a:ext uri="{FF2B5EF4-FFF2-40B4-BE49-F238E27FC236}">
                <a16:creationId xmlns:a16="http://schemas.microsoft.com/office/drawing/2014/main" id="{818C9CFB-DA3C-4053-ADF0-EF3B83FC7F6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E1904597-4DE5-452E-97FB-BF04A195D869}"/>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633209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5D4CE1-66F5-4CD0-9554-F981EC226A9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6EB1F19-F3F6-4747-AB1E-7CFA34FBF7BF}"/>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3AE18FDC-5C04-4252-AA21-3D7D1CAA389E}"/>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2E0F00F-0169-4495-B8D6-49434589D19C}"/>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C045BBBE-94AC-4CC4-B7A4-832A92A232C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84FEAA4F-C1FB-4470-9C5D-5D66F7EDD6C0}"/>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4053415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4D8F0D-29A0-48A2-893D-CB7B74277B54}"/>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5D762F14-F613-4CA2-B4EA-D7173A042AE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E820B98-5764-46D6-B4EB-16F358943667}"/>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37BEBCBF-8BC7-4CF1-B31D-D5002A8EFD2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06CABE2-5365-4629-9CDE-8CA1281F0D5C}"/>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C182C535-ABAF-47C7-882F-E61E4C3E6A9D}"/>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8" name="页脚占位符 7">
            <a:extLst>
              <a:ext uri="{FF2B5EF4-FFF2-40B4-BE49-F238E27FC236}">
                <a16:creationId xmlns:a16="http://schemas.microsoft.com/office/drawing/2014/main" id="{9A557BF4-7C4F-42EF-A801-B1050C1CA67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id="{7D821835-C097-4F58-B3FA-A06AB489DE21}"/>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3161624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462114-F0C1-429B-A02E-D41A9E520E9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F948932-15F3-4F20-BC3D-B7E6896232D9}"/>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4" name="页脚占位符 3">
            <a:extLst>
              <a:ext uri="{FF2B5EF4-FFF2-40B4-BE49-F238E27FC236}">
                <a16:creationId xmlns:a16="http://schemas.microsoft.com/office/drawing/2014/main" id="{2F091DE7-D96A-4891-9346-6AE84300052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id="{ED70B436-137B-4BD8-B224-E719E9F775F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085315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F9027901-D25D-49FF-A248-50707869E0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41984" y="211578"/>
            <a:ext cx="1880610" cy="543600"/>
          </a:xfrm>
          <a:prstGeom prst="rect">
            <a:avLst/>
          </a:prstGeom>
        </p:spPr>
      </p:pic>
      <p:pic>
        <p:nvPicPr>
          <p:cNvPr id="6" name="图片 5">
            <a:extLst>
              <a:ext uri="{FF2B5EF4-FFF2-40B4-BE49-F238E27FC236}">
                <a16:creationId xmlns:a16="http://schemas.microsoft.com/office/drawing/2014/main" id="{6D6D07F0-9D69-4A0E-834B-2A3DC1CC2E5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6155" y="6338604"/>
            <a:ext cx="3128400" cy="283868"/>
          </a:xfrm>
          <a:prstGeom prst="rect">
            <a:avLst/>
          </a:prstGeom>
        </p:spPr>
      </p:pic>
    </p:spTree>
    <p:extLst>
      <p:ext uri="{BB962C8B-B14F-4D97-AF65-F5344CB8AC3E}">
        <p14:creationId xmlns:p14="http://schemas.microsoft.com/office/powerpoint/2010/main" val="528163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CFAFE-2A48-49F6-9A82-FE3EC839AA5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0AAC867-9B85-42F2-AE72-8117C3AA5B7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9241BCF7-9B73-4EB6-ADD4-8503E5CE2DC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B98EF58-65E3-457F-8CA0-946B51CACD7E}"/>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6E72AF08-4B18-4BDB-9A59-944A688504F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0DC5BB54-8E5D-4DF6-BCED-25D0C7F7D54F}"/>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587995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819E39-F160-4969-8A4B-A3E04354884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EA2E81D-DC0D-4959-9C1C-9BEC7F3BF8C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B857EAB-FD84-4E9F-8356-8EB0F99CF53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BAD49A3-D50F-46ED-B108-28DE8A567362}"/>
              </a:ext>
            </a:extLst>
          </p:cNvPr>
          <p:cNvSpPr>
            <a:spLocks noGrp="1"/>
          </p:cNvSpPr>
          <p:nvPr>
            <p:ph type="dt" sz="half" idx="10"/>
          </p:nvPr>
        </p:nvSpPr>
        <p:spPr>
          <a:xfrm>
            <a:off x="838200" y="6356350"/>
            <a:ext cx="2743200" cy="365125"/>
          </a:xfrm>
          <a:prstGeom prst="rect">
            <a:avLst/>
          </a:prstGeom>
        </p:spPr>
        <p:txBody>
          <a:bodyPr/>
          <a:lstStyle/>
          <a:p>
            <a:fld id="{00F640FB-6E32-4631-AE4B-FBB86ADB22F4}" type="datetimeFigureOut">
              <a:rPr lang="zh-CN" altLang="en-US" smtClean="0"/>
              <a:t>2021/7/30</a:t>
            </a:fld>
            <a:endParaRPr lang="zh-CN" altLang="en-US"/>
          </a:p>
        </p:txBody>
      </p:sp>
      <p:sp>
        <p:nvSpPr>
          <p:cNvPr id="6" name="页脚占位符 5">
            <a:extLst>
              <a:ext uri="{FF2B5EF4-FFF2-40B4-BE49-F238E27FC236}">
                <a16:creationId xmlns:a16="http://schemas.microsoft.com/office/drawing/2014/main" id="{379D36A4-836F-42FD-9AC4-E24081EFFFB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FC4C8AE1-408C-4EBE-B579-93B8430F77CA}"/>
              </a:ext>
            </a:extLst>
          </p:cNvPr>
          <p:cNvSpPr>
            <a:spLocks noGrp="1"/>
          </p:cNvSpPr>
          <p:nvPr>
            <p:ph type="sldNum" sz="quarter" idx="12"/>
          </p:nvPr>
        </p:nvSpPr>
        <p:spPr>
          <a:xfrm>
            <a:off x="8610600" y="6356350"/>
            <a:ext cx="2743200" cy="365125"/>
          </a:xfrm>
          <a:prstGeom prst="rect">
            <a:avLst/>
          </a:prstGeom>
        </p:spPr>
        <p:txBody>
          <a:bodyPr/>
          <a:lstStyle/>
          <a:p>
            <a:fld id="{38D07955-3FC2-4D6C-8648-86EE2162DC46}" type="slidenum">
              <a:rPr lang="zh-CN" altLang="en-US" smtClean="0"/>
              <a:t>‹#›</a:t>
            </a:fld>
            <a:endParaRPr lang="zh-CN" altLang="en-US"/>
          </a:p>
        </p:txBody>
      </p:sp>
    </p:spTree>
    <p:extLst>
      <p:ext uri="{BB962C8B-B14F-4D97-AF65-F5344CB8AC3E}">
        <p14:creationId xmlns:p14="http://schemas.microsoft.com/office/powerpoint/2010/main" val="1705055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928594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2309177" y="2336393"/>
            <a:ext cx="7573645" cy="2185214"/>
          </a:xfrm>
          <a:prstGeom prst="rect">
            <a:avLst/>
          </a:prstGeom>
          <a:noFill/>
        </p:spPr>
        <p:txBody>
          <a:bodyPr wrap="square">
            <a:spAutoFit/>
          </a:bodyPr>
          <a:lstStyle/>
          <a:p>
            <a:pPr algn="ctr"/>
            <a:r>
              <a:rPr lang="en-US" altLang="zh-CN" sz="4000" b="1" dirty="0">
                <a:latin typeface="等线" panose="02010600030101010101" pitchFamily="2" charset="-122"/>
                <a:ea typeface="等线" panose="02010600030101010101" pitchFamily="2" charset="-122"/>
              </a:rPr>
              <a:t>Art Star Program</a:t>
            </a:r>
          </a:p>
          <a:p>
            <a:pPr algn="ctr"/>
            <a:r>
              <a:rPr lang="en-US" altLang="zh-CN" sz="4000" b="1" dirty="0">
                <a:latin typeface="等线" panose="02010600030101010101" pitchFamily="2" charset="-122"/>
                <a:ea typeface="等线" panose="02010600030101010101" pitchFamily="2" charset="-122"/>
              </a:rPr>
              <a:t>Dream Plan Template</a:t>
            </a:r>
            <a:endParaRPr lang="zh-CN" altLang="en-US" sz="4000" b="1" dirty="0">
              <a:latin typeface="等线" panose="02010600030101010101" pitchFamily="2" charset="-122"/>
              <a:ea typeface="等线" panose="02010600030101010101" pitchFamily="2" charset="-122"/>
            </a:endParaRPr>
          </a:p>
          <a:p>
            <a:pPr algn="ctr"/>
            <a:endParaRPr lang="en-US" altLang="zh-CN" sz="2800" b="1" dirty="0">
              <a:latin typeface="等线" panose="02010600030101010101" pitchFamily="2" charset="-122"/>
              <a:ea typeface="等线" panose="02010600030101010101" pitchFamily="2" charset="-122"/>
            </a:endParaRPr>
          </a:p>
          <a:p>
            <a:pPr algn="ctr"/>
            <a:r>
              <a:rPr lang="en-US" altLang="zh-CN" sz="2800" b="1" dirty="0">
                <a:latin typeface="等线" panose="02010600030101010101" pitchFamily="2" charset="-122"/>
                <a:ea typeface="等线" panose="02010600030101010101" pitchFamily="2" charset="-122"/>
              </a:rPr>
              <a:t>CG Hobbyist</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8678" y="1182860"/>
            <a:ext cx="81724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What will you do?</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58678" y="2253014"/>
            <a:ext cx="11558339" cy="2585323"/>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think about this question carefully: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If you are successful in acquiring support, how will you realize your dream? </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We would like to see a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clear timeline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for achieving your dreams, which you are free to illustrate in your way.</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Once you have achieved your immediate goals, what's next for you? Do you have another set of plans?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We would like to see that you have a clear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sense of you future</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and the stages required to get there.</a:t>
            </a: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p:txBody>
      </p:sp>
      <p:sp>
        <p:nvSpPr>
          <p:cNvPr id="4" name="星形: 五角 3">
            <a:extLst>
              <a:ext uri="{FF2B5EF4-FFF2-40B4-BE49-F238E27FC236}">
                <a16:creationId xmlns:a16="http://schemas.microsoft.com/office/drawing/2014/main" id="{78AA8809-D197-4D6B-92DF-E5AD8C9AD8C0}"/>
              </a:ext>
            </a:extLst>
          </p:cNvPr>
          <p:cNvSpPr/>
          <p:nvPr/>
        </p:nvSpPr>
        <p:spPr>
          <a:xfrm>
            <a:off x="3333202" y="1234929"/>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8678" y="1182860"/>
            <a:ext cx="8172423"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What do you want?</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358678" y="2133233"/>
            <a:ext cx="8651927" cy="3139321"/>
          </a:xfrm>
          <a:prstGeom prst="rect">
            <a:avLst/>
          </a:prstGeom>
          <a:noFill/>
        </p:spPr>
        <p:txBody>
          <a:bodyPr wrap="square">
            <a:spAutoFit/>
          </a:bodyPr>
          <a:lstStyle/>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What kind of support will help you to achieve your dream? This could be:</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Equipment</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Courses</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Traffic</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Funding</a:t>
            </a:r>
          </a:p>
          <a:p>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Please be specific.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556" y="1182859"/>
            <a:ext cx="3337464" cy="461665"/>
          </a:xfrm>
          <a:prstGeom prst="rect">
            <a:avLst/>
          </a:prstGeom>
          <a:noFill/>
        </p:spPr>
        <p:txBody>
          <a:bodyPr wrap="square" rtlCol="0">
            <a:spAutoFit/>
          </a:bodyPr>
          <a:lstStyle/>
          <a:p>
            <a:pPr algn="ctr"/>
            <a:r>
              <a:rPr lang="en-US" altLang="zh-CN" sz="2400" b="1" dirty="0">
                <a:solidFill>
                  <a:srgbClr val="EA5B24"/>
                </a:solidFill>
                <a:latin typeface="微软雅黑" panose="020B0503020204020204" pitchFamily="34" charset="-122"/>
                <a:ea typeface="微软雅黑" panose="020B0503020204020204" pitchFamily="34" charset="-122"/>
              </a:rPr>
              <a:t>Budget Breakdown</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45539" y="2031652"/>
            <a:ext cx="10596835" cy="1477328"/>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provide a breakdown of the resources you would like to receive.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Let us know exactly how much it will cost you to accomplish each stage of your dream.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break down the required resources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according to each stage of your targets.</a:t>
            </a:r>
          </a:p>
        </p:txBody>
      </p:sp>
      <p:sp>
        <p:nvSpPr>
          <p:cNvPr id="4" name="星形: 五角 3">
            <a:extLst>
              <a:ext uri="{FF2B5EF4-FFF2-40B4-BE49-F238E27FC236}">
                <a16:creationId xmlns:a16="http://schemas.microsoft.com/office/drawing/2014/main" id="{9CA54164-4062-4EBC-B530-10F03AAAF179}"/>
              </a:ext>
            </a:extLst>
          </p:cNvPr>
          <p:cNvSpPr/>
          <p:nvPr/>
        </p:nvSpPr>
        <p:spPr>
          <a:xfrm>
            <a:off x="3541924" y="1234928"/>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575651" y="944646"/>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Summary</a:t>
            </a:r>
            <a:endParaRPr lang="en-US" sz="6600" b="1" dirty="0">
              <a:ea typeface="Source Sans Pro"/>
              <a:cs typeface="Source Sans Pro"/>
              <a:sym typeface="Source Sans Pro"/>
            </a:endParaRPr>
          </a:p>
        </p:txBody>
      </p:sp>
      <p:sp>
        <p:nvSpPr>
          <p:cNvPr id="5" name="文本框 4"/>
          <p:cNvSpPr txBox="1"/>
          <p:nvPr/>
        </p:nvSpPr>
        <p:spPr>
          <a:xfrm>
            <a:off x="575651" y="1941922"/>
            <a:ext cx="5109328" cy="2862322"/>
          </a:xfrm>
          <a:prstGeom prst="rect">
            <a:avLst/>
          </a:prstGeom>
          <a:noFill/>
        </p:spPr>
        <p:txBody>
          <a:bodyPr wrap="square" rtlCol="0">
            <a:spAutoFit/>
          </a:bodyPr>
          <a:lstStyle/>
          <a:p>
            <a:r>
              <a:rPr lang="en-US" altLang="zh-CN" b="1" dirty="0">
                <a:latin typeface="等线" panose="02010600030101010101" pitchFamily="2" charset="-122"/>
                <a:ea typeface="等线" panose="02010600030101010101" pitchFamily="2" charset="-122"/>
              </a:rPr>
              <a:t>1</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Who are you?</a:t>
            </a:r>
          </a:p>
          <a:p>
            <a:r>
              <a:rPr lang="zh-CN" altLang="en-US" dirty="0"/>
              <a:t>      </a:t>
            </a:r>
            <a:r>
              <a:rPr lang="en-US" altLang="zh-CN" dirty="0">
                <a:solidFill>
                  <a:schemeClr val="bg2">
                    <a:lumMod val="50000"/>
                  </a:schemeClr>
                </a:solidFill>
              </a:rPr>
              <a:t>Self-introduction/Work show</a:t>
            </a:r>
          </a:p>
          <a:p>
            <a:endParaRPr lang="en-US" altLang="zh-CN" dirty="0"/>
          </a:p>
          <a:p>
            <a:endParaRPr lang="en-US" altLang="zh-CN" dirty="0"/>
          </a:p>
          <a:p>
            <a:r>
              <a:rPr lang="en-US" altLang="zh-CN" b="1" dirty="0">
                <a:latin typeface="等线" panose="02010600030101010101" pitchFamily="2" charset="-122"/>
                <a:ea typeface="等线" panose="02010600030101010101" pitchFamily="2" charset="-122"/>
              </a:rPr>
              <a:t>2</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What are your strengths?</a:t>
            </a:r>
          </a:p>
          <a:p>
            <a:r>
              <a:rPr lang="zh-CN" altLang="en-US" dirty="0"/>
              <a:t>      </a:t>
            </a:r>
            <a:r>
              <a:rPr lang="en-US" altLang="zh-CN" dirty="0">
                <a:solidFill>
                  <a:schemeClr val="bg2">
                    <a:lumMod val="50000"/>
                  </a:schemeClr>
                </a:solidFill>
              </a:rPr>
              <a:t>Advantage Show</a:t>
            </a:r>
          </a:p>
          <a:p>
            <a:endParaRPr lang="en-US" altLang="zh-CN" b="1" dirty="0"/>
          </a:p>
          <a:p>
            <a:endParaRPr lang="en-US" altLang="zh-CN" b="1" dirty="0"/>
          </a:p>
          <a:p>
            <a:r>
              <a:rPr lang="en-US" altLang="zh-CN" b="1" dirty="0">
                <a:latin typeface="等线" panose="02010600030101010101" pitchFamily="2" charset="-122"/>
                <a:ea typeface="等线" panose="02010600030101010101" pitchFamily="2" charset="-122"/>
              </a:rPr>
              <a:t>3</a:t>
            </a:r>
            <a:r>
              <a:rPr lang="zh-CN" altLang="en-US" b="1" dirty="0">
                <a:latin typeface="等线" panose="02010600030101010101" pitchFamily="2" charset="-122"/>
                <a:ea typeface="等线" panose="02010600030101010101" pitchFamily="2" charset="-122"/>
              </a:rPr>
              <a:t>、</a:t>
            </a:r>
            <a:r>
              <a:rPr lang="en-US" altLang="zh-CN" b="1" dirty="0">
                <a:solidFill>
                  <a:srgbClr val="EA5B24"/>
                </a:solidFill>
                <a:latin typeface="等线" panose="02010600030101010101" pitchFamily="2" charset="-122"/>
                <a:ea typeface="等线" panose="02010600030101010101" pitchFamily="2" charset="-122"/>
              </a:rPr>
              <a:t>What are your dreams?</a:t>
            </a:r>
          </a:p>
          <a:p>
            <a:r>
              <a:rPr lang="zh-CN" altLang="en-US" dirty="0"/>
              <a:t>       </a:t>
            </a:r>
            <a:r>
              <a:rPr lang="en-US" altLang="zh-CN" dirty="0">
                <a:solidFill>
                  <a:schemeClr val="bg2">
                    <a:lumMod val="50000"/>
                  </a:schemeClr>
                </a:solidFill>
              </a:rPr>
              <a:t>Dream Explanation</a:t>
            </a:r>
          </a:p>
        </p:txBody>
      </p:sp>
      <p:sp>
        <p:nvSpPr>
          <p:cNvPr id="6" name="文本框 5"/>
          <p:cNvSpPr txBox="1"/>
          <p:nvPr/>
        </p:nvSpPr>
        <p:spPr>
          <a:xfrm>
            <a:off x="6212264" y="1941922"/>
            <a:ext cx="5684977" cy="2862322"/>
          </a:xfrm>
          <a:prstGeom prst="rect">
            <a:avLst/>
          </a:prstGeom>
          <a:noFill/>
        </p:spPr>
        <p:txBody>
          <a:bodyPr wrap="square" rtlCol="0">
            <a:spAutoFit/>
          </a:bodyPr>
          <a:lstStyle/>
          <a:p>
            <a:r>
              <a:rPr lang="en-US" altLang="zh-CN" b="1" dirty="0">
                <a:latin typeface="等线" panose="02010600030101010101" pitchFamily="2" charset="-122"/>
                <a:ea typeface="等线" panose="02010600030101010101" pitchFamily="2" charset="-122"/>
              </a:rPr>
              <a:t>4</a:t>
            </a:r>
            <a:r>
              <a:rPr lang="zh-CN" altLang="en-US" b="1" dirty="0">
                <a:latin typeface="等线" panose="02010600030101010101" pitchFamily="2" charset="-122"/>
                <a:ea typeface="等线" panose="02010600030101010101" pitchFamily="2" charset="-122"/>
              </a:rPr>
              <a:t>、</a:t>
            </a:r>
            <a:r>
              <a:rPr lang="en-US" altLang="zh-CN" b="1" dirty="0">
                <a:latin typeface="等线" panose="02010600030101010101" pitchFamily="2" charset="-122"/>
                <a:ea typeface="等线" panose="02010600030101010101" pitchFamily="2" charset="-122"/>
              </a:rPr>
              <a:t>What values do your dreams represent?</a:t>
            </a:r>
          </a:p>
          <a:p>
            <a:r>
              <a:rPr lang="zh-CN" altLang="en-US" dirty="0"/>
              <a:t>       </a:t>
            </a:r>
            <a:r>
              <a:rPr lang="en-US" altLang="zh-CN" dirty="0">
                <a:solidFill>
                  <a:schemeClr val="bg2">
                    <a:lumMod val="50000"/>
                  </a:schemeClr>
                </a:solidFill>
              </a:rPr>
              <a:t>In-depth analysis</a:t>
            </a:r>
          </a:p>
          <a:p>
            <a:endParaRPr lang="en-US" altLang="zh-CN" b="1" dirty="0">
              <a:latin typeface="等线" panose="02010600030101010101" pitchFamily="2" charset="-122"/>
              <a:ea typeface="等线" panose="02010600030101010101" pitchFamily="2" charset="-122"/>
            </a:endParaRPr>
          </a:p>
          <a:p>
            <a:endParaRPr lang="en-US" altLang="zh-CN" b="1" dirty="0">
              <a:latin typeface="等线" panose="02010600030101010101" pitchFamily="2" charset="-122"/>
              <a:ea typeface="等线" panose="02010600030101010101" pitchFamily="2" charset="-122"/>
            </a:endParaRPr>
          </a:p>
          <a:p>
            <a:r>
              <a:rPr lang="en-US" altLang="zh-CN" b="1" dirty="0">
                <a:latin typeface="等线" panose="02010600030101010101" pitchFamily="2" charset="-122"/>
                <a:ea typeface="等线" panose="02010600030101010101" pitchFamily="2" charset="-122"/>
                <a:sym typeface="+mn-ea"/>
              </a:rPr>
              <a:t>5</a:t>
            </a:r>
            <a:r>
              <a:rPr lang="zh-CN" altLang="en-US" b="1" dirty="0">
                <a:latin typeface="等线" panose="02010600030101010101" pitchFamily="2" charset="-122"/>
                <a:ea typeface="等线" panose="02010600030101010101" pitchFamily="2" charset="-122"/>
                <a:sym typeface="+mn-ea"/>
              </a:rPr>
              <a:t>、</a:t>
            </a:r>
            <a:r>
              <a:rPr lang="en-US" altLang="zh-CN" b="1" dirty="0">
                <a:solidFill>
                  <a:srgbClr val="EA5B24"/>
                </a:solidFill>
                <a:latin typeface="等线" panose="02010600030101010101" pitchFamily="2" charset="-122"/>
                <a:ea typeface="等线" panose="02010600030101010101" pitchFamily="2" charset="-122"/>
                <a:sym typeface="+mn-ea"/>
              </a:rPr>
              <a:t>What will you do?</a:t>
            </a:r>
          </a:p>
          <a:p>
            <a:r>
              <a:rPr lang="en-US" altLang="zh-CN" dirty="0">
                <a:sym typeface="+mn-ea"/>
              </a:rPr>
              <a:t>       </a:t>
            </a:r>
            <a:r>
              <a:rPr lang="en-US" altLang="zh-CN" dirty="0">
                <a:solidFill>
                  <a:schemeClr val="bg2">
                    <a:lumMod val="50000"/>
                  </a:schemeClr>
                </a:solidFill>
                <a:sym typeface="+mn-ea"/>
              </a:rPr>
              <a:t>Arrangement/Stage Awareness</a:t>
            </a:r>
            <a:endParaRPr lang="en-US" altLang="zh-CN" dirty="0">
              <a:solidFill>
                <a:schemeClr val="bg2">
                  <a:lumMod val="50000"/>
                </a:schemeClr>
              </a:solidFill>
            </a:endParaRPr>
          </a:p>
          <a:p>
            <a:endParaRPr lang="en-US" altLang="zh-CN" b="1" dirty="0">
              <a:latin typeface="等线" panose="02010600030101010101" pitchFamily="2" charset="-122"/>
              <a:ea typeface="等线" panose="02010600030101010101" pitchFamily="2" charset="-122"/>
            </a:endParaRPr>
          </a:p>
          <a:p>
            <a:endParaRPr lang="en-US" altLang="zh-CN" b="1" dirty="0">
              <a:latin typeface="等线" panose="02010600030101010101" pitchFamily="2" charset="-122"/>
              <a:ea typeface="等线" panose="02010600030101010101" pitchFamily="2" charset="-122"/>
            </a:endParaRPr>
          </a:p>
          <a:p>
            <a:r>
              <a:rPr lang="en-US" altLang="zh-CN" b="1" dirty="0">
                <a:latin typeface="等线" panose="02010600030101010101" pitchFamily="2" charset="-122"/>
                <a:ea typeface="等线" panose="02010600030101010101" pitchFamily="2" charset="-122"/>
                <a:sym typeface="+mn-ea"/>
              </a:rPr>
              <a:t>6</a:t>
            </a:r>
            <a:r>
              <a:rPr lang="zh-CN" altLang="en-US" b="1" dirty="0">
                <a:latin typeface="等线" panose="02010600030101010101" pitchFamily="2" charset="-122"/>
                <a:ea typeface="等线" panose="02010600030101010101" pitchFamily="2" charset="-122"/>
                <a:sym typeface="+mn-ea"/>
              </a:rPr>
              <a:t>、</a:t>
            </a:r>
            <a:r>
              <a:rPr lang="en-US" altLang="zh-CN" b="1" dirty="0">
                <a:solidFill>
                  <a:srgbClr val="EA5B24"/>
                </a:solidFill>
                <a:latin typeface="等线" panose="02010600030101010101" pitchFamily="2" charset="-122"/>
                <a:ea typeface="等线" panose="02010600030101010101" pitchFamily="2" charset="-122"/>
                <a:sym typeface="+mn-ea"/>
              </a:rPr>
              <a:t>What do you want?</a:t>
            </a:r>
          </a:p>
          <a:p>
            <a:r>
              <a:rPr lang="zh-CN" altLang="en-US" dirty="0">
                <a:sym typeface="+mn-ea"/>
              </a:rPr>
              <a:t>       </a:t>
            </a:r>
            <a:r>
              <a:rPr lang="en-US" altLang="zh-CN" dirty="0">
                <a:solidFill>
                  <a:schemeClr val="bg2">
                    <a:lumMod val="50000"/>
                  </a:schemeClr>
                </a:solidFill>
                <a:sym typeface="+mn-ea"/>
              </a:rPr>
              <a:t>Budget Breakdown</a:t>
            </a:r>
            <a:endParaRPr lang="zh-CN" altLang="en-US" dirty="0">
              <a:solidFill>
                <a:schemeClr val="bg2">
                  <a:lumMod val="50000"/>
                </a:schemeClr>
              </a:solidFill>
            </a:endParaRPr>
          </a:p>
        </p:txBody>
      </p:sp>
      <p:sp>
        <p:nvSpPr>
          <p:cNvPr id="7" name="星形: 五角 6">
            <a:extLst>
              <a:ext uri="{FF2B5EF4-FFF2-40B4-BE49-F238E27FC236}">
                <a16:creationId xmlns:a16="http://schemas.microsoft.com/office/drawing/2014/main" id="{565E45BD-A28E-4CA7-8649-EB0987D82C5E}"/>
              </a:ext>
            </a:extLst>
          </p:cNvPr>
          <p:cNvSpPr/>
          <p:nvPr/>
        </p:nvSpPr>
        <p:spPr>
          <a:xfrm>
            <a:off x="3522046" y="4127216"/>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星形: 五角 7">
            <a:extLst>
              <a:ext uri="{FF2B5EF4-FFF2-40B4-BE49-F238E27FC236}">
                <a16:creationId xmlns:a16="http://schemas.microsoft.com/office/drawing/2014/main" id="{8A0FB238-A731-450A-A631-80A3AA9D3964}"/>
              </a:ext>
            </a:extLst>
          </p:cNvPr>
          <p:cNvSpPr/>
          <p:nvPr/>
        </p:nvSpPr>
        <p:spPr>
          <a:xfrm>
            <a:off x="8697226" y="3015557"/>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星形: 五角 8">
            <a:extLst>
              <a:ext uri="{FF2B5EF4-FFF2-40B4-BE49-F238E27FC236}">
                <a16:creationId xmlns:a16="http://schemas.microsoft.com/office/drawing/2014/main" id="{24DD7105-26AD-4BAC-B110-48CA04A7E5D0}"/>
              </a:ext>
            </a:extLst>
          </p:cNvPr>
          <p:cNvSpPr/>
          <p:nvPr/>
        </p:nvSpPr>
        <p:spPr>
          <a:xfrm>
            <a:off x="8697226" y="4127216"/>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625347" y="467139"/>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Pre-Application Notes:</a:t>
            </a:r>
            <a:endParaRPr lang="en-US" sz="6600" b="1" dirty="0">
              <a:ea typeface="Source Sans Pro"/>
              <a:cs typeface="Source Sans Pro"/>
              <a:sym typeface="Source Sans Pro"/>
            </a:endParaRPr>
          </a:p>
        </p:txBody>
      </p:sp>
      <p:sp>
        <p:nvSpPr>
          <p:cNvPr id="6" name="文本框 5"/>
          <p:cNvSpPr txBox="1"/>
          <p:nvPr/>
        </p:nvSpPr>
        <p:spPr>
          <a:xfrm>
            <a:off x="625345" y="1407586"/>
            <a:ext cx="11122707" cy="4524315"/>
          </a:xfrm>
          <a:prstGeom prst="rect">
            <a:avLst/>
          </a:prstGeom>
          <a:noFill/>
        </p:spPr>
        <p:txBody>
          <a:bodyPr wrap="square">
            <a:spAutoFit/>
          </a:bodyPr>
          <a:lstStyle/>
          <a:p>
            <a:pPr marL="0" lvl="0" indent="0" algn="just" rtl="0">
              <a:spcBef>
                <a:spcPts val="0"/>
              </a:spcBef>
              <a:spcAft>
                <a:spcPts val="0"/>
              </a:spcAft>
              <a:buNone/>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Welcome to the 2021 Art Star program! We are delighted that you would like to take part in this program. Before you officially begin creating your dream proposal, please read through the following points and make sure you meet the requirements. If you have any questions about these points, please contact us through the contact information on the project website.</a:t>
            </a:r>
          </a:p>
          <a:p>
            <a:pPr lvl="0" algn="l" rtl="0">
              <a:spcBef>
                <a:spcPts val="0"/>
              </a:spcBef>
              <a:spcAft>
                <a:spcPts val="0"/>
              </a:spcAft>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lvl="0" indent="-342900" algn="l" rtl="0">
              <a:spcBef>
                <a:spcPts val="0"/>
              </a:spcBef>
              <a:spcAft>
                <a:spcPts val="0"/>
              </a:spcAft>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have legal citizenship of your country.</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FontTx/>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If you are given access to support resources, please </a:t>
            </a:r>
            <a:r>
              <a:rPr lang="en-US" altLang="zh-CN"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do not denigrate</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 the supported brands or products on public and social platforms.</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FontTx/>
              <a:buAutoNum type="arabicPeriod"/>
            </a:pP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You need to apply in </a:t>
            </a:r>
            <a:r>
              <a:rPr lang="en-US" altLang="zh-CN"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English</a:t>
            </a:r>
            <a:r>
              <a:rPr lang="en-US" altLang="zh-CN" b="1" dirty="0">
                <a:solidFill>
                  <a:srgbClr val="000000"/>
                </a:solidFill>
                <a:latin typeface="等线" panose="02010600030101010101" pitchFamily="2" charset="-122"/>
                <a:ea typeface="等线" panose="02010600030101010101" pitchFamily="2" charset="-122"/>
                <a:cs typeface="Source Sans Pro"/>
                <a:sym typeface="Source Sans Pro"/>
              </a:rPr>
              <a:t> and be able to communicate briefly in English with the reviewers.</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a:p>
            <a:pPr marL="342900" indent="-342900">
              <a:buFontTx/>
              <a:buAutoNum type="arabicPeriod"/>
            </a:pPr>
            <a:r>
              <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rPr>
              <a:t>This template only serves as a guide for your application. You can follow the outline of this template to design a unique dream plan. An </a:t>
            </a:r>
            <a:r>
              <a:rPr lang="en-US" altLang="zh-CN" sz="1800" b="1" dirty="0">
                <a:solidFill>
                  <a:srgbClr val="000000"/>
                </a:solidFill>
                <a:highlight>
                  <a:srgbClr val="FFFF00"/>
                </a:highlight>
                <a:latin typeface="等线" panose="02010600030101010101" pitchFamily="2" charset="-122"/>
                <a:ea typeface="等线" panose="02010600030101010101" pitchFamily="2" charset="-122"/>
                <a:cs typeface="Source Sans Pro"/>
                <a:sym typeface="Source Sans Pro"/>
              </a:rPr>
              <a:t>interesting</a:t>
            </a:r>
            <a:r>
              <a:rPr lang="en-US" altLang="zh-CN" sz="1800" b="1" dirty="0">
                <a:solidFill>
                  <a:srgbClr val="000000"/>
                </a:solidFill>
                <a:latin typeface="等线" panose="02010600030101010101" pitchFamily="2" charset="-122"/>
                <a:ea typeface="等线" panose="02010600030101010101" pitchFamily="2" charset="-122"/>
                <a:cs typeface="Source Sans Pro"/>
                <a:sym typeface="Source Sans Pro"/>
              </a:rPr>
              <a:t> dream plan that shows your personality  will increase the probability of getting support resources.</a:t>
            </a:r>
          </a:p>
          <a:p>
            <a:pPr marL="342900" lvl="0" indent="-342900" algn="l" rtl="0">
              <a:spcBef>
                <a:spcPts val="0"/>
              </a:spcBef>
              <a:spcAft>
                <a:spcPts val="0"/>
              </a:spcAft>
              <a:buAutoNum type="arabicPeriod"/>
            </a:pPr>
            <a:endParaRPr lang="en-US" altLang="zh-CN" b="1" dirty="0">
              <a:solidFill>
                <a:srgbClr val="000000"/>
              </a:solidFill>
              <a:latin typeface="等线" panose="02010600030101010101" pitchFamily="2" charset="-122"/>
              <a:ea typeface="等线" panose="02010600030101010101" pitchFamily="2" charset="-122"/>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a:extLst>
              <a:ext uri="{FF2B5EF4-FFF2-40B4-BE49-F238E27FC236}">
                <a16:creationId xmlns:a16="http://schemas.microsoft.com/office/drawing/2014/main" id="{6A514842-7D34-407E-94F7-E5E0B6AA0210}"/>
              </a:ext>
            </a:extLst>
          </p:cNvPr>
          <p:cNvSpPr txBox="1"/>
          <p:nvPr/>
        </p:nvSpPr>
        <p:spPr>
          <a:xfrm>
            <a:off x="625347" y="785191"/>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Pre-Application Notes:</a:t>
            </a:r>
            <a:endParaRPr lang="en-US" sz="6600" b="1" dirty="0">
              <a:ea typeface="Source Sans Pro"/>
              <a:cs typeface="Source Sans Pro"/>
              <a:sym typeface="Source Sans Pro"/>
            </a:endParaRPr>
          </a:p>
        </p:txBody>
      </p:sp>
      <p:sp>
        <p:nvSpPr>
          <p:cNvPr id="3" name="文本框 2">
            <a:extLst>
              <a:ext uri="{FF2B5EF4-FFF2-40B4-BE49-F238E27FC236}">
                <a16:creationId xmlns:a16="http://schemas.microsoft.com/office/drawing/2014/main" id="{9416F16F-1441-41FF-8C4B-DE04CBDD5432}"/>
              </a:ext>
            </a:extLst>
          </p:cNvPr>
          <p:cNvSpPr txBox="1"/>
          <p:nvPr/>
        </p:nvSpPr>
        <p:spPr>
          <a:xfrm>
            <a:off x="625345" y="1834969"/>
            <a:ext cx="11122707" cy="1477328"/>
          </a:xfrm>
          <a:prstGeom prst="rect">
            <a:avLst/>
          </a:prstGeom>
          <a:noFill/>
        </p:spPr>
        <p:txBody>
          <a:bodyPr wrap="square">
            <a:spAutoFit/>
          </a:bodyPr>
          <a:lstStyle/>
          <a:p>
            <a:pPr algn="just"/>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5. Please note that your formal dream plan should be submitted in PDF/PPTX format and limited to </a:t>
            </a:r>
            <a:r>
              <a:rPr lang="en-US" altLang="zh-CN"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10MB</a:t>
            </a:r>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 in size, otherwise it will not be considered.</a:t>
            </a:r>
          </a:p>
          <a:p>
            <a:pPr algn="just"/>
            <a:endPar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endParaRPr>
          </a:p>
          <a:p>
            <a:pPr algn="just"/>
            <a:r>
              <a:rPr lang="en-US" altLang="zh-CN" b="1" dirty="0">
                <a:solidFill>
                  <a:schemeClr val="dk1"/>
                </a:solidFill>
                <a:latin typeface="等线" panose="02010600030101010101" pitchFamily="2" charset="-122"/>
                <a:ea typeface="等线" panose="02010600030101010101" pitchFamily="2" charset="-122"/>
                <a:cs typeface="Source Sans Pro"/>
                <a:sym typeface="Source Sans Pro"/>
              </a:rPr>
              <a:t>6</a:t>
            </a:r>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 Please ensure the </a:t>
            </a:r>
            <a:r>
              <a:rPr lang="en-US" altLang="zh-CN" sz="18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authenticity</a:t>
            </a:r>
            <a:r>
              <a:rPr lang="en-US" altLang="zh-CN" sz="1800" b="1" dirty="0">
                <a:solidFill>
                  <a:schemeClr val="dk1"/>
                </a:solidFill>
                <a:latin typeface="等线" panose="02010600030101010101" pitchFamily="2" charset="-122"/>
                <a:ea typeface="等线" panose="02010600030101010101" pitchFamily="2" charset="-122"/>
                <a:cs typeface="Source Sans Pro"/>
                <a:sym typeface="Source Sans Pro"/>
              </a:rPr>
              <a:t> of all the information you provide. Otherwise, you will bear any relevant legal responsibility.</a:t>
            </a:r>
            <a:endParaRPr lang="zh-CN" altLang="en-US" sz="1800" b="1" dirty="0">
              <a:solidFill>
                <a:schemeClr val="dk1"/>
              </a:solidFill>
              <a:latin typeface="等线" panose="02010600030101010101" pitchFamily="2" charset="-122"/>
              <a:ea typeface="等线" panose="02010600030101010101" pitchFamily="2" charset="-122"/>
              <a:cs typeface="Source Sans Pro"/>
              <a:sym typeface="Source Sans Pro"/>
            </a:endParaRPr>
          </a:p>
        </p:txBody>
      </p:sp>
    </p:spTree>
    <p:extLst>
      <p:ext uri="{BB962C8B-B14F-4D97-AF65-F5344CB8AC3E}">
        <p14:creationId xmlns:p14="http://schemas.microsoft.com/office/powerpoint/2010/main" val="1754991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1;p14"/>
          <p:cNvSpPr txBox="1"/>
          <p:nvPr/>
        </p:nvSpPr>
        <p:spPr>
          <a:xfrm>
            <a:off x="604221" y="899384"/>
            <a:ext cx="5959927"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Suggestions</a:t>
            </a:r>
            <a:r>
              <a:rPr lang="zh-CN" altLang="en-US" sz="2400" b="1" dirty="0">
                <a:latin typeface="Bahnschrift SemiCondensed" panose="020B0502040204020203" pitchFamily="34" charset="0"/>
                <a:ea typeface="Source Sans Pro"/>
                <a:cs typeface="Source Sans Pro"/>
                <a:sym typeface="Source Sans Pro"/>
              </a:rPr>
              <a:t>：</a:t>
            </a:r>
            <a:endParaRPr lang="en-US" sz="6600" b="1" dirty="0">
              <a:ea typeface="Source Sans Pro"/>
              <a:cs typeface="Source Sans Pro"/>
              <a:sym typeface="Source Sans Pro"/>
            </a:endParaRPr>
          </a:p>
        </p:txBody>
      </p:sp>
      <p:sp>
        <p:nvSpPr>
          <p:cNvPr id="3" name="文本框 2"/>
          <p:cNvSpPr txBox="1"/>
          <p:nvPr/>
        </p:nvSpPr>
        <p:spPr>
          <a:xfrm>
            <a:off x="604221" y="1613118"/>
            <a:ext cx="10983558" cy="4185761"/>
          </a:xfrm>
          <a:prstGeom prst="rect">
            <a:avLst/>
          </a:prstGeom>
          <a:noFill/>
        </p:spPr>
        <p:txBody>
          <a:bodyPr wrap="square">
            <a:spAutoFit/>
          </a:bodyPr>
          <a:lstStyle/>
          <a:p>
            <a:pPr marL="0" lvl="0" indent="0" algn="just" rtl="0">
              <a:spcBef>
                <a:spcPts val="0"/>
              </a:spcBef>
              <a:spcAft>
                <a:spcPts val="0"/>
              </a:spcAft>
              <a:buNone/>
            </a:pP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Here are a few suggestions to help you to create your dream plan</a:t>
            </a:r>
            <a:r>
              <a:rPr lang="zh-CN" altLang="en-US" sz="2000" b="1" dirty="0">
                <a:solidFill>
                  <a:schemeClr val="dk1"/>
                </a:solidFill>
                <a:latin typeface="等线" panose="02010600030101010101" pitchFamily="2" charset="-122"/>
                <a:ea typeface="等线" panose="02010600030101010101" pitchFamily="2" charset="-122"/>
                <a:cs typeface="Source Sans Pro"/>
                <a:sym typeface="Source Sans Pro"/>
              </a:rPr>
              <a:t>：</a:t>
            </a:r>
            <a:endPar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endParaRPr>
          </a:p>
          <a:p>
            <a:pPr marL="0" lvl="0" indent="0" algn="just" rtl="0">
              <a:spcBef>
                <a:spcPts val="0"/>
              </a:spcBef>
              <a:spcAft>
                <a:spcPts val="0"/>
              </a:spcAft>
              <a:buNone/>
            </a:pP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a:p>
            <a:pPr marL="285750" lvl="0" indent="-285750" algn="just" rtl="0">
              <a:spcBef>
                <a:spcPts val="0"/>
              </a:spcBef>
              <a:spcAft>
                <a:spcPts val="0"/>
              </a:spcAft>
              <a:buFont typeface="Wingdings" panose="05000000000000000000" pitchFamily="2" charset="2"/>
              <a:buChar char="Ø"/>
            </a:pPr>
            <a:r>
              <a:rPr lang="zh-CN" altLang="en-US" sz="2000" b="1"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Set a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challengeable</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but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reachable</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goal</a:t>
            </a:r>
            <a:r>
              <a:rPr lang="en-US" altLang="zh-CN" sz="2000" dirty="0">
                <a:solidFill>
                  <a:schemeClr val="dk1"/>
                </a:solidFill>
                <a:latin typeface="等线" panose="02010600030101010101" pitchFamily="2" charset="-122"/>
                <a:ea typeface="等线" panose="02010600030101010101" pitchFamily="2" charset="-122"/>
                <a:cs typeface="Source Sans Pro"/>
                <a:sym typeface="Source Sans Pro"/>
              </a:rPr>
              <a:t>. </a:t>
            </a:r>
            <a:r>
              <a:rPr lang="en-US" altLang="zh-CN" dirty="0">
                <a:solidFill>
                  <a:schemeClr val="dk1"/>
                </a:solidFill>
                <a:latin typeface="等线" panose="02010600030101010101" pitchFamily="2" charset="-122"/>
                <a:ea typeface="等线" panose="02010600030101010101" pitchFamily="2" charset="-122"/>
                <a:cs typeface="Source Sans Pro"/>
                <a:sym typeface="Source Sans Pro"/>
              </a:rPr>
              <a:t>As the core of this application, we want you to think carefully about your "dream," including its feasibility and what it means to you; the more specific your dream is, the better we can support it. </a:t>
            </a:r>
          </a:p>
          <a:p>
            <a:pPr marL="285750" lvl="0" indent="-285750" algn="just" rtl="0">
              <a:spcBef>
                <a:spcPts val="0"/>
              </a:spcBef>
              <a:spcAft>
                <a:spcPts val="0"/>
              </a:spcAft>
              <a:buFont typeface="Wingdings" panose="05000000000000000000" pitchFamily="2" charset="2"/>
              <a:buChar char="Ø"/>
            </a:pPr>
            <a:endParaRPr lang="en-US" altLang="zh-CN" sz="2000" dirty="0">
              <a:solidFill>
                <a:schemeClr val="dk1"/>
              </a:solidFill>
              <a:highlight>
                <a:srgbClr val="FFFFFF"/>
              </a:highlight>
              <a:latin typeface="等线" panose="02010600030101010101" pitchFamily="2" charset="-122"/>
              <a:ea typeface="等线" panose="02010600030101010101" pitchFamily="2" charset="-122"/>
              <a:cs typeface="Source Sans Pro"/>
              <a:sym typeface="Source Sans Pro"/>
            </a:endParaRPr>
          </a:p>
          <a:p>
            <a:pPr marL="342900" lvl="0" indent="-342900" algn="l">
              <a:buFont typeface="Wingdings" panose="05000000000000000000" pitchFamily="2" charset="2"/>
              <a:buChar char=""/>
              <a:tabLst>
                <a:tab pos="457200" algn="l"/>
              </a:tabLst>
            </a:pPr>
            <a:r>
              <a:rPr lang="zh-CN" altLang="en-US" sz="2000" b="1" dirty="0">
                <a:solidFill>
                  <a:schemeClr val="dk1"/>
                </a:solidFill>
                <a:highlight>
                  <a:srgbClr val="FFFFFF"/>
                </a:highlight>
                <a:latin typeface="等线" panose="02010600030101010101" pitchFamily="2" charset="-122"/>
                <a:ea typeface="等线" panose="02010600030101010101" pitchFamily="2" charset="-122"/>
                <a:cs typeface="Source Sans Pro"/>
                <a:sym typeface="Source Sans Pro"/>
              </a:rPr>
              <a:t> </a:t>
            </a:r>
            <a:r>
              <a:rPr lang="en-US" altLang="zh-CN" sz="2000" b="1" kern="100" dirty="0">
                <a:effectLst/>
                <a:latin typeface="等线" panose="02010600030101010101" pitchFamily="2" charset="-122"/>
                <a:ea typeface="等线" panose="02010600030101010101" pitchFamily="2" charset="-122"/>
                <a:cs typeface="Times New Roman" panose="02020603050405020304" pitchFamily="18" charset="0"/>
              </a:rPr>
              <a:t>Make sure the work is </a:t>
            </a:r>
            <a:r>
              <a:rPr lang="en-US" altLang="zh-CN" sz="2000" b="1"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original</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Any plagiarism will result in the immediate cancellation of your application.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285750" lvl="0" indent="-285750" algn="just" rtl="0">
              <a:spcBef>
                <a:spcPts val="0"/>
              </a:spcBef>
              <a:spcAft>
                <a:spcPts val="0"/>
              </a:spcAft>
              <a:buFont typeface="Wingdings" panose="05000000000000000000" pitchFamily="2" charset="2"/>
              <a:buChar char="Ø"/>
            </a:pPr>
            <a:endPar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endParaRPr>
          </a:p>
          <a:p>
            <a:pPr marL="342900" lvl="0" indent="-342900" algn="just" rtl="0">
              <a:spcBef>
                <a:spcPts val="0"/>
              </a:spcBef>
              <a:spcAft>
                <a:spcPts val="0"/>
              </a:spcAft>
              <a:buFont typeface="Wingdings" panose="05000000000000000000" pitchFamily="2" charset="2"/>
              <a:buChar char="Ø"/>
            </a:pP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Consider the </a:t>
            </a:r>
            <a:r>
              <a:rPr lang="en-US" altLang="zh-CN" sz="2000" b="1" dirty="0">
                <a:solidFill>
                  <a:schemeClr val="dk1"/>
                </a:solidFill>
                <a:highlight>
                  <a:srgbClr val="FFFF00"/>
                </a:highlight>
                <a:latin typeface="等线" panose="02010600030101010101" pitchFamily="2" charset="-122"/>
                <a:ea typeface="等线" panose="02010600030101010101" pitchFamily="2" charset="-122"/>
                <a:cs typeface="Source Sans Pro"/>
                <a:sym typeface="Source Sans Pro"/>
              </a:rPr>
              <a:t>length</a:t>
            </a:r>
            <a:r>
              <a:rPr lang="en-US" altLang="zh-CN" sz="2000" b="1" dirty="0">
                <a:solidFill>
                  <a:schemeClr val="dk1"/>
                </a:solidFill>
                <a:latin typeface="等线" panose="02010600030101010101" pitchFamily="2" charset="-122"/>
                <a:ea typeface="等线" panose="02010600030101010101" pitchFamily="2" charset="-122"/>
                <a:cs typeface="Source Sans Pro"/>
                <a:sym typeface="Source Sans Pro"/>
              </a:rPr>
              <a:t> of your proposal. </a:t>
            </a:r>
            <a:r>
              <a:rPr lang="en-US" altLang="zh-CN" dirty="0">
                <a:solidFill>
                  <a:schemeClr val="dk1"/>
                </a:solidFill>
                <a:latin typeface="等线" panose="02010600030101010101" pitchFamily="2" charset="-122"/>
                <a:ea typeface="等线" panose="02010600030101010101" pitchFamily="2" charset="-122"/>
                <a:cs typeface="Source Sans Pro"/>
                <a:sym typeface="Source Sans Pro"/>
              </a:rPr>
              <a:t>A concise and impactful application is much more likely to catch the judges’ attention than a long-winded application where your point may get lost.</a:t>
            </a:r>
          </a:p>
          <a:p>
            <a:pPr marL="342900" lvl="0" indent="-342900" algn="just" rtl="0">
              <a:spcBef>
                <a:spcPts val="0"/>
              </a:spcBef>
              <a:spcAft>
                <a:spcPts val="0"/>
              </a:spcAft>
              <a:buFont typeface="Wingdings" panose="05000000000000000000" pitchFamily="2" charset="2"/>
              <a:buChar char="Ø"/>
            </a:pPr>
            <a:endParaRPr lang="en-US" altLang="zh-CN" dirty="0">
              <a:solidFill>
                <a:schemeClr val="dk1"/>
              </a:solidFill>
              <a:latin typeface="等线" panose="02010600030101010101" pitchFamily="2" charset="-122"/>
              <a:ea typeface="等线" panose="02010600030101010101" pitchFamily="2" charset="-122"/>
              <a:cs typeface="Source Sans Pro"/>
              <a:sym typeface="Source Sans Pro"/>
            </a:endParaRPr>
          </a:p>
          <a:p>
            <a:pPr marL="342900" lvl="0" indent="-342900" algn="l">
              <a:buFont typeface="Wingdings" panose="05000000000000000000" pitchFamily="2" charset="2"/>
              <a:buChar char=""/>
              <a:tabLst>
                <a:tab pos="457200" algn="l"/>
              </a:tabLst>
            </a:pPr>
            <a:r>
              <a:rPr lang="en-US" altLang="zh-CN" sz="2000" b="1"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Make it easy to understand</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Your dream plan may include specialized field vocabulary, but please ensure that non-specialists can read and understand it.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61;p14">
            <a:extLst>
              <a:ext uri="{FF2B5EF4-FFF2-40B4-BE49-F238E27FC236}">
                <a16:creationId xmlns:a16="http://schemas.microsoft.com/office/drawing/2014/main" id="{0FAB91D3-EA56-4943-A3AB-61F19BDA9F9D}"/>
              </a:ext>
            </a:extLst>
          </p:cNvPr>
          <p:cNvSpPr txBox="1"/>
          <p:nvPr/>
        </p:nvSpPr>
        <p:spPr>
          <a:xfrm>
            <a:off x="459387" y="685800"/>
            <a:ext cx="5636613" cy="572700"/>
          </a:xfrm>
          <a:prstGeom prst="rect">
            <a:avLst/>
          </a:prstGeom>
        </p:spPr>
        <p:txBody>
          <a:bodyPr spcFirstLastPara="1" wrap="square"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1600"/>
              </a:spcAft>
              <a:buClr>
                <a:schemeClr val="dk1"/>
              </a:buClr>
              <a:buSzPts val="1100"/>
              <a:buFont typeface="Arial" panose="020B0604020202020204"/>
              <a:buNone/>
            </a:pPr>
            <a:r>
              <a:rPr lang="en-US" altLang="zh-CN" sz="2400" b="1" dirty="0">
                <a:latin typeface="Bahnschrift SemiCondensed" panose="020B0502040204020203" pitchFamily="34" charset="0"/>
                <a:ea typeface="Source Sans Pro"/>
                <a:cs typeface="Source Sans Pro"/>
                <a:sym typeface="Source Sans Pro"/>
              </a:rPr>
              <a:t>Evaluation Standards:</a:t>
            </a:r>
            <a:endParaRPr lang="en-US" sz="6600" b="1" dirty="0">
              <a:ea typeface="Source Sans Pro"/>
              <a:cs typeface="Source Sans Pro"/>
              <a:sym typeface="Source Sans Pro"/>
            </a:endParaRPr>
          </a:p>
        </p:txBody>
      </p:sp>
      <p:graphicFrame>
        <p:nvGraphicFramePr>
          <p:cNvPr id="3" name="表格 2">
            <a:extLst>
              <a:ext uri="{FF2B5EF4-FFF2-40B4-BE49-F238E27FC236}">
                <a16:creationId xmlns:a16="http://schemas.microsoft.com/office/drawing/2014/main" id="{4665F9DC-EB12-4F43-BB09-66BC60721292}"/>
              </a:ext>
            </a:extLst>
          </p:cNvPr>
          <p:cNvGraphicFramePr>
            <a:graphicFrameLocks noGrp="1"/>
          </p:cNvGraphicFramePr>
          <p:nvPr>
            <p:extLst>
              <p:ext uri="{D42A27DB-BD31-4B8C-83A1-F6EECF244321}">
                <p14:modId xmlns:p14="http://schemas.microsoft.com/office/powerpoint/2010/main" val="3992048429"/>
              </p:ext>
            </p:extLst>
          </p:nvPr>
        </p:nvGraphicFramePr>
        <p:xfrm>
          <a:off x="395404" y="1224913"/>
          <a:ext cx="11401192" cy="5027273"/>
        </p:xfrm>
        <a:graphic>
          <a:graphicData uri="http://schemas.openxmlformats.org/drawingml/2006/table">
            <a:tbl>
              <a:tblPr/>
              <a:tblGrid>
                <a:gridCol w="2081488">
                  <a:extLst>
                    <a:ext uri="{9D8B030D-6E8A-4147-A177-3AD203B41FA5}">
                      <a16:colId xmlns:a16="http://schemas.microsoft.com/office/drawing/2014/main" val="266563804"/>
                    </a:ext>
                  </a:extLst>
                </a:gridCol>
                <a:gridCol w="872169">
                  <a:extLst>
                    <a:ext uri="{9D8B030D-6E8A-4147-A177-3AD203B41FA5}">
                      <a16:colId xmlns:a16="http://schemas.microsoft.com/office/drawing/2014/main" val="3583279174"/>
                    </a:ext>
                  </a:extLst>
                </a:gridCol>
                <a:gridCol w="7628768">
                  <a:extLst>
                    <a:ext uri="{9D8B030D-6E8A-4147-A177-3AD203B41FA5}">
                      <a16:colId xmlns:a16="http://schemas.microsoft.com/office/drawing/2014/main" val="2818940007"/>
                    </a:ext>
                  </a:extLst>
                </a:gridCol>
                <a:gridCol w="818767">
                  <a:extLst>
                    <a:ext uri="{9D8B030D-6E8A-4147-A177-3AD203B41FA5}">
                      <a16:colId xmlns:a16="http://schemas.microsoft.com/office/drawing/2014/main" val="1184280197"/>
                    </a:ext>
                  </a:extLst>
                </a:gridCol>
              </a:tblGrid>
              <a:tr h="381167">
                <a:tc gridSpan="4">
                  <a:txBody>
                    <a:bodyPr/>
                    <a:lstStyle/>
                    <a:p>
                      <a:pPr algn="ctr" fontAlgn="ctr"/>
                      <a:r>
                        <a:rPr lang="en-US" sz="1600" b="1" i="0" u="none" strike="noStrike" dirty="0">
                          <a:solidFill>
                            <a:srgbClr val="FFFFFF"/>
                          </a:solidFill>
                          <a:effectLst/>
                          <a:latin typeface="Calibri" panose="020F0502020204030204" pitchFamily="34" charset="0"/>
                          <a:ea typeface="等线" panose="02010600030101010101" pitchFamily="2" charset="-122"/>
                        </a:rPr>
                        <a:t>Grading Criteria for Dream Plan</a:t>
                      </a:r>
                    </a:p>
                  </a:txBody>
                  <a:tcPr marL="104214" marR="104214" marT="52107" marB="52107" anchor="ctr">
                    <a:lnL>
                      <a:noFill/>
                    </a:lnL>
                    <a:lnR>
                      <a:noFill/>
                    </a:lnR>
                    <a:lnT>
                      <a:noFill/>
                    </a:lnT>
                    <a:lnB w="6350" cap="flat" cmpd="sng" algn="ctr">
                      <a:solidFill>
                        <a:srgbClr val="000000"/>
                      </a:solidFill>
                      <a:prstDash val="solid"/>
                      <a:round/>
                      <a:headEnd type="none" w="med" len="med"/>
                      <a:tailEnd type="none" w="med" len="med"/>
                    </a:lnB>
                    <a:solidFill>
                      <a:srgbClr val="ED7D3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549552598"/>
                  </a:ext>
                </a:extLst>
              </a:tr>
              <a:tr h="319356">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Parameter</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Percentage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Grading criteria</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Points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6274222"/>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Completeness of content</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covers only one main point, which is explained by only one or two sentences.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197925130"/>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One or two main points are missing in the plan, but each point comes with some explanation.</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3128294279"/>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plan covers all the main points, and each point is well explained.</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410007440"/>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 Distinctiveness of style</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has no personal style. The dream/goal is not distinctive.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879909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plan has some sort of style. The dream/goal is distinctive to some extent.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24436378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plan has a unique artistic style. The dream/goal is both outstanding and distinctive.</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904294417"/>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Clarity of goal</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dirty="0">
                          <a:solidFill>
                            <a:srgbClr val="000000"/>
                          </a:solidFill>
                          <a:effectLst/>
                          <a:latin typeface="微软雅黑" panose="020B0503020204020204" pitchFamily="34" charset="-122"/>
                          <a:ea typeface="微软雅黑" panose="020B0503020204020204" pitchFamily="34" charset="-122"/>
                        </a:rPr>
                        <a:t>(0-3) The dream/goal is perfunctorily provided and is stated too briefly.</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284048714"/>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dream/goal has a general direction and is described using some amount of content.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987009452"/>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The dream/goal is precisely and clearly described using solid content.</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2362366668"/>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Planning skills</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No plan is given regarding how to realize the dream.</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57438003"/>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A personal plan is given, which shows some sign of implementing it in different phrases.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extLst>
                  <a:ext uri="{0D108BD9-81ED-4DB2-BD59-A6C34878D82A}">
                    <a16:rowId xmlns:a16="http://schemas.microsoft.com/office/drawing/2014/main" val="778774593"/>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(7-10) A clear plan is given regarding how to realize the dream. The plan is split into different phases.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zh-CN" altLang="en-US"/>
                    </a:p>
                  </a:txBody>
                  <a:tcPr/>
                </a:tc>
                <a:extLst>
                  <a:ext uri="{0D108BD9-81ED-4DB2-BD59-A6C34878D82A}">
                    <a16:rowId xmlns:a16="http://schemas.microsoft.com/office/drawing/2014/main" val="1268681977"/>
                  </a:ext>
                </a:extLst>
              </a:tr>
              <a:tr h="288450">
                <a:tc rowSpan="3">
                  <a:txBody>
                    <a:bodyPr/>
                    <a:lstStyle/>
                    <a:p>
                      <a:pPr algn="ctr" fontAlgn="ctr"/>
                      <a:r>
                        <a:rPr lang="en-US" sz="1400" b="1" i="0" u="none" strike="noStrike">
                          <a:solidFill>
                            <a:srgbClr val="000000"/>
                          </a:solidFill>
                          <a:effectLst/>
                          <a:latin typeface="Calibri" panose="020F0502020204030204" pitchFamily="34" charset="0"/>
                          <a:ea typeface="等线" panose="02010600030101010101" pitchFamily="2" charset="-122"/>
                        </a:rPr>
                        <a:t>Communication skills</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en-US" altLang="zh-CN" sz="1400" b="1" i="0" u="none" strike="noStrike">
                          <a:solidFill>
                            <a:srgbClr val="000000"/>
                          </a:solidFill>
                          <a:effectLst/>
                          <a:latin typeface="Calibri" panose="020F0502020204030204" pitchFamily="34" charset="0"/>
                          <a:ea typeface="等线" panose="02010600030101010101" pitchFamily="2" charset="-122"/>
                        </a:rPr>
                        <a:t>10%</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(0-3) The plan contains text only.</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rowSpan="3">
                  <a:txBody>
                    <a:bodyPr/>
                    <a:lstStyle/>
                    <a:p>
                      <a:pPr algn="ctr" fontAlgn="ctr"/>
                      <a:r>
                        <a:rPr lang="zh-CN" altLang="en-US" sz="1400" b="1" i="0" u="none" strike="noStrike">
                          <a:solidFill>
                            <a:srgbClr val="000000"/>
                          </a:solidFill>
                          <a:effectLst/>
                          <a:latin typeface="Calibri" panose="020F0502020204030204" pitchFamily="34" charset="0"/>
                          <a:ea typeface="等线" panose="02010600030101010101" pitchFamily="2" charset="-122"/>
                        </a:rPr>
                        <a:t>　</a:t>
                      </a:r>
                    </a:p>
                  </a:txBody>
                  <a:tcPr marL="104214" marR="104214" marT="52107" marB="52107"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03184011"/>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a:solidFill>
                            <a:srgbClr val="000000"/>
                          </a:solidFill>
                          <a:effectLst/>
                          <a:latin typeface="微软雅黑" panose="020B0503020204020204" pitchFamily="34" charset="-122"/>
                          <a:ea typeface="微软雅黑" panose="020B0503020204020204" pitchFamily="34" charset="-122"/>
                        </a:rPr>
                        <a:t>(4-6) The main points are explained using both text and graphs.</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525599722"/>
                  </a:ext>
                </a:extLst>
              </a:tr>
              <a:tr h="288450">
                <a:tc vMerge="1">
                  <a:txBody>
                    <a:bodyPr/>
                    <a:lstStyle/>
                    <a:p>
                      <a:endParaRPr lang="zh-CN" altLang="en-US"/>
                    </a:p>
                  </a:txBody>
                  <a:tcPr/>
                </a:tc>
                <a:tc vMerge="1">
                  <a:txBody>
                    <a:bodyPr/>
                    <a:lstStyle/>
                    <a:p>
                      <a:endParaRPr lang="zh-CN" altLang="en-US"/>
                    </a:p>
                  </a:txBody>
                  <a:tcPr/>
                </a:tc>
                <a:tc>
                  <a:txBody>
                    <a:bodyPr/>
                    <a:lstStyle/>
                    <a:p>
                      <a:pPr algn="l" fontAlgn="ctr"/>
                      <a:r>
                        <a:rPr lang="en-US" sz="1100" b="1" i="0" u="none" strike="noStrike" dirty="0">
                          <a:solidFill>
                            <a:srgbClr val="000000"/>
                          </a:solidFill>
                          <a:effectLst/>
                          <a:latin typeface="微软雅黑" panose="020B0503020204020204" pitchFamily="34" charset="-122"/>
                          <a:ea typeface="微软雅黑" panose="020B0503020204020204" pitchFamily="34" charset="-122"/>
                        </a:rPr>
                        <a:t>(7-10) The main points are explained using text, graphs, tables, timelines, etc.</a:t>
                      </a:r>
                    </a:p>
                  </a:txBody>
                  <a:tcPr marL="7237" marR="7237" marT="72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vMerge="1">
                  <a:txBody>
                    <a:bodyPr/>
                    <a:lstStyle/>
                    <a:p>
                      <a:endParaRPr lang="zh-CN" altLang="en-US"/>
                    </a:p>
                  </a:txBody>
                  <a:tcPr/>
                </a:tc>
                <a:extLst>
                  <a:ext uri="{0D108BD9-81ED-4DB2-BD59-A6C34878D82A}">
                    <a16:rowId xmlns:a16="http://schemas.microsoft.com/office/drawing/2014/main" val="3909404183"/>
                  </a:ext>
                </a:extLst>
              </a:tr>
            </a:tbl>
          </a:graphicData>
        </a:graphic>
      </p:graphicFrame>
    </p:spTree>
    <p:extLst>
      <p:ext uri="{BB962C8B-B14F-4D97-AF65-F5344CB8AC3E}">
        <p14:creationId xmlns:p14="http://schemas.microsoft.com/office/powerpoint/2010/main" val="212190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9648" y="1113286"/>
            <a:ext cx="2492639"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Who</a:t>
            </a:r>
            <a:r>
              <a:rPr lang="zh-CN" altLang="en-US" sz="2400" b="1" dirty="0">
                <a:latin typeface="微软雅黑" panose="020B0503020204020204" pitchFamily="34" charset="-122"/>
                <a:ea typeface="微软雅黑" panose="020B0503020204020204" pitchFamily="34" charset="-122"/>
              </a:rPr>
              <a:t> </a:t>
            </a:r>
            <a:r>
              <a:rPr lang="en-US" altLang="zh-CN" sz="2400" b="1" dirty="0">
                <a:latin typeface="微软雅黑" panose="020B0503020204020204" pitchFamily="34" charset="-122"/>
                <a:ea typeface="微软雅黑" panose="020B0503020204020204" pitchFamily="34" charset="-122"/>
              </a:rPr>
              <a:t>are you?</a:t>
            </a:r>
            <a:endParaRPr lang="zh-CN"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99648" y="2046540"/>
            <a:ext cx="8336848" cy="2308324"/>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provide a brief introduction, which could include: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342900" lvl="0" indent="-342900" rtl="0">
              <a:spcBef>
                <a:spcPts val="0"/>
              </a:spcBef>
              <a:spcAft>
                <a:spcPts val="0"/>
              </a:spcAft>
              <a:buAutoNum type="arabicParenR"/>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Your name, age, city, details about your personality, and your experiences pursuing your dreams.</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342900" lvl="0" indent="-342900" rtl="0">
              <a:spcBef>
                <a:spcPts val="0"/>
              </a:spcBef>
              <a:spcAft>
                <a:spcPts val="0"/>
              </a:spcAft>
              <a:buAutoNum type="arabicParenR"/>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Your major, hobbies, and past artwork.</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342900" lvl="0" indent="-342900" rtl="0">
              <a:spcBef>
                <a:spcPts val="0"/>
              </a:spcBef>
              <a:spcAft>
                <a:spcPts val="0"/>
              </a:spcAft>
              <a:buAutoNum type="arabicParenR"/>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Any awards or honor certificates related to the field.</a:t>
            </a:r>
          </a:p>
        </p:txBody>
      </p:sp>
      <p:sp>
        <p:nvSpPr>
          <p:cNvPr id="3" name="矩形 2"/>
          <p:cNvSpPr/>
          <p:nvPr/>
        </p:nvSpPr>
        <p:spPr>
          <a:xfrm>
            <a:off x="9406753" y="2160813"/>
            <a:ext cx="1866508" cy="1866508"/>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9637708" y="2632402"/>
            <a:ext cx="1404598" cy="923330"/>
          </a:xfrm>
          <a:prstGeom prst="rect">
            <a:avLst/>
          </a:prstGeom>
          <a:noFill/>
        </p:spPr>
        <p:txBody>
          <a:bodyPr wrap="square" rtlCol="0">
            <a:spAutoFit/>
          </a:bodyPr>
          <a:lstStyle/>
          <a:p>
            <a:pPr algn="ctr"/>
            <a:r>
              <a:rPr lang="en-US" altLang="zh-CN" b="1" dirty="0"/>
              <a:t>Put your picture here</a:t>
            </a:r>
            <a:endParaRPr lang="zh-CN" alt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EC3DF03C-97DA-40C2-8697-0565C9D66519}"/>
              </a:ext>
            </a:extLst>
          </p:cNvPr>
          <p:cNvSpPr txBox="1"/>
          <p:nvPr/>
        </p:nvSpPr>
        <p:spPr>
          <a:xfrm>
            <a:off x="340013" y="1113286"/>
            <a:ext cx="5911700" cy="461665"/>
          </a:xfrm>
          <a:prstGeom prst="rect">
            <a:avLst/>
          </a:prstGeom>
          <a:noFill/>
        </p:spPr>
        <p:txBody>
          <a:bodyPr wrap="square" rtlCol="0">
            <a:spAutoFit/>
          </a:bodyPr>
          <a:lstStyle/>
          <a:p>
            <a:r>
              <a:rPr lang="en-US" altLang="zh-CN" sz="2400" b="1" i="0" dirty="0">
                <a:solidFill>
                  <a:srgbClr val="000000"/>
                </a:solidFill>
                <a:effectLst/>
                <a:latin typeface="微软雅黑" panose="020B0503020204020204" pitchFamily="34" charset="-122"/>
                <a:ea typeface="微软雅黑" panose="020B0503020204020204" pitchFamily="34" charset="-122"/>
              </a:rPr>
              <a:t>What are your strengths?</a:t>
            </a:r>
            <a:endParaRPr lang="zh-CN" altLang="en-US" sz="24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28E3889-0997-4516-8C3F-4470B78928FB}"/>
              </a:ext>
            </a:extLst>
          </p:cNvPr>
          <p:cNvSpPr txBox="1"/>
          <p:nvPr/>
        </p:nvSpPr>
        <p:spPr>
          <a:xfrm>
            <a:off x="340012" y="1997839"/>
            <a:ext cx="7680865" cy="3139321"/>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You should tell us about your strengths, which could include: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lvl="0" rtl="0">
              <a:spcBef>
                <a:spcPts val="0"/>
              </a:spcBef>
              <a:spcAft>
                <a:spcPts val="0"/>
              </a:spcAft>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 A unique artistic style</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Touching experiences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Impactful projects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Unconventional ideas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0013" y="1113286"/>
            <a:ext cx="8172423" cy="461665"/>
          </a:xfrm>
          <a:prstGeom prst="rect">
            <a:avLst/>
          </a:prstGeom>
          <a:noFill/>
        </p:spPr>
        <p:txBody>
          <a:bodyPr wrap="square" rtlCol="0">
            <a:spAutoFit/>
          </a:bodyPr>
          <a:lstStyle/>
          <a:p>
            <a:r>
              <a:rPr lang="en-US" altLang="zh-CN" sz="2400" b="1" dirty="0">
                <a:solidFill>
                  <a:srgbClr val="EA5B24"/>
                </a:solidFill>
                <a:latin typeface="微软雅黑" panose="020B0503020204020204" pitchFamily="34" charset="-122"/>
                <a:ea typeface="微软雅黑" panose="020B0503020204020204" pitchFamily="34" charset="-122"/>
              </a:rPr>
              <a:t>What are your dreams?</a:t>
            </a:r>
            <a:endParaRPr lang="zh-CN" altLang="en-US" sz="2400" b="1" dirty="0">
              <a:solidFill>
                <a:srgbClr val="EA5B2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40013" y="2052900"/>
            <a:ext cx="10215344" cy="3970318"/>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tell us about your dreams, which could be:</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lvl="0" rtl="0">
              <a:spcBef>
                <a:spcPts val="0"/>
              </a:spcBef>
              <a:spcAft>
                <a:spcPts val="0"/>
              </a:spcAft>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 To learn a skill or complete a set of courses.</a:t>
            </a:r>
          </a:p>
          <a:p>
            <a:pPr marL="342900" lvl="0" indent="-342900" rtl="0">
              <a:spcBef>
                <a:spcPts val="0"/>
              </a:spcBef>
              <a:spcAft>
                <a:spcPts val="0"/>
              </a:spcAft>
              <a:buAutoNum type="arabicParenR"/>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 To become self-reliant or achieve your career goals.</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3) To successfully profit from your skills or reach a target profit amount.</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4) To win an award in a competition in the field.</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5) To complete a project that you lead/participate in.</a:t>
            </a: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etc.</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The more specific your dreams are, the better your application will be.</a:t>
            </a:r>
          </a:p>
        </p:txBody>
      </p:sp>
      <p:sp>
        <p:nvSpPr>
          <p:cNvPr id="4" name="星形: 五角 3">
            <a:extLst>
              <a:ext uri="{FF2B5EF4-FFF2-40B4-BE49-F238E27FC236}">
                <a16:creationId xmlns:a16="http://schemas.microsoft.com/office/drawing/2014/main" id="{1F738A60-32D9-4DAA-8A4F-85BC71CDEE4C}"/>
              </a:ext>
            </a:extLst>
          </p:cNvPr>
          <p:cNvSpPr/>
          <p:nvPr/>
        </p:nvSpPr>
        <p:spPr>
          <a:xfrm>
            <a:off x="4068698" y="1165355"/>
            <a:ext cx="357526" cy="357526"/>
          </a:xfrm>
          <a:prstGeom prst="star5">
            <a:avLst/>
          </a:prstGeom>
          <a:solidFill>
            <a:srgbClr val="EA5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216" y="1134188"/>
            <a:ext cx="8172423"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What values do your dreams represent?</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360215" y="2011607"/>
            <a:ext cx="9956601" cy="2031325"/>
          </a:xfrm>
          <a:prstGeom prst="rect">
            <a:avLst/>
          </a:prstGeom>
          <a:noFill/>
        </p:spPr>
        <p:txBody>
          <a:bodyPr wrap="square">
            <a:spAutoFit/>
          </a:bodyPr>
          <a:lstStyle/>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Please present your dreams as the focus of this proposal.</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Here are some questions that we think might inspire you:</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1</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Why</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do you have this dream?</a:t>
            </a:r>
          </a:p>
          <a:p>
            <a:pPr marL="0" lvl="0" indent="0" rtl="0">
              <a:spcBef>
                <a:spcPts val="0"/>
              </a:spcBef>
              <a:spcAft>
                <a:spcPts val="0"/>
              </a:spcAft>
              <a:buNone/>
            </a:pPr>
            <a:endPar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endParaRPr>
          </a:p>
          <a:p>
            <a:pPr marL="0" lvl="0" indent="0" rtl="0">
              <a:spcBef>
                <a:spcPts val="0"/>
              </a:spcBef>
              <a:spcAft>
                <a:spcPts val="0"/>
              </a:spcAft>
              <a:buNone/>
            </a:pP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2</a:t>
            </a:r>
            <a:r>
              <a:rPr lang="zh-CN" altLang="en-US"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What does this dream </a:t>
            </a:r>
            <a:r>
              <a:rPr lang="en-US" altLang="zh-CN" b="1" dirty="0">
                <a:solidFill>
                  <a:schemeClr val="bg2">
                    <a:lumMod val="50000"/>
                  </a:schemeClr>
                </a:solidFill>
                <a:highlight>
                  <a:srgbClr val="FFFF00"/>
                </a:highlight>
                <a:latin typeface="等线" panose="02010600030101010101" pitchFamily="2" charset="-122"/>
                <a:ea typeface="等线" panose="02010600030101010101" pitchFamily="2" charset="-122"/>
                <a:cs typeface="Source Sans Pro"/>
                <a:sym typeface="Source Sans Pro"/>
              </a:rPr>
              <a:t>mean</a:t>
            </a:r>
            <a:r>
              <a:rPr lang="en-US" altLang="zh-CN" b="1" dirty="0">
                <a:solidFill>
                  <a:schemeClr val="bg2">
                    <a:lumMod val="50000"/>
                  </a:schemeClr>
                </a:solidFill>
                <a:latin typeface="等线" panose="02010600030101010101" pitchFamily="2" charset="-122"/>
                <a:ea typeface="等线" panose="02010600030101010101" pitchFamily="2" charset="-122"/>
                <a:cs typeface="Source Sans Pro"/>
                <a:sym typeface="Source Sans Pro"/>
              </a:rPr>
              <a:t> to you?</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923</TotalTime>
  <Words>1174</Words>
  <Application>Microsoft Office PowerPoint</Application>
  <PresentationFormat>宽屏</PresentationFormat>
  <Paragraphs>159</Paragraphs>
  <Slides>13</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等线</vt:lpstr>
      <vt:lpstr>等线 Light</vt:lpstr>
      <vt:lpstr>微软雅黑</vt:lpstr>
      <vt:lpstr>Arial</vt:lpstr>
      <vt:lpstr>Bahnschrift SemiCondensed</vt:lpstr>
      <vt:lpstr>Calibri</vt:lpstr>
      <vt:lpstr>Wingdings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wu xuanhang</dc:creator>
  <cp:lastModifiedBy>wu xuanhang</cp:lastModifiedBy>
  <cp:revision>135</cp:revision>
  <dcterms:created xsi:type="dcterms:W3CDTF">2021-01-11T07:35:00Z</dcterms:created>
  <dcterms:modified xsi:type="dcterms:W3CDTF">2021-07-30T02:25:57Z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